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4" r:id="rId4"/>
    <p:sldId id="265" r:id="rId5"/>
    <p:sldId id="263" r:id="rId6"/>
    <p:sldId id="260" r:id="rId7"/>
    <p:sldId id="259" r:id="rId8"/>
    <p:sldId id="266" r:id="rId9"/>
    <p:sldId id="258" r:id="rId10"/>
    <p:sldId id="267" r:id="rId11"/>
    <p:sldId id="261" r:id="rId12"/>
    <p:sldId id="268" r:id="rId13"/>
    <p:sldId id="257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2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08/02/2017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3" y="1884306"/>
            <a:ext cx="6498158" cy="17248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Prevention of </a:t>
            </a:r>
            <a:r>
              <a:rPr lang="en-US" dirty="0" err="1" smtClean="0">
                <a:solidFill>
                  <a:srgbClr val="FF0000"/>
                </a:solidFill>
              </a:rPr>
              <a:t>Labour</a:t>
            </a:r>
            <a:r>
              <a:rPr lang="en-US" dirty="0" smtClean="0">
                <a:solidFill>
                  <a:srgbClr val="FF0000"/>
                </a:solidFill>
              </a:rPr>
              <a:t> Market Abuse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Learning from the </a:t>
            </a:r>
            <a:r>
              <a:rPr lang="en-US" sz="2400" dirty="0" err="1" smtClean="0"/>
              <a:t>GLA</a:t>
            </a:r>
            <a:r>
              <a:rPr lang="en-US" sz="2400" dirty="0" smtClean="0"/>
              <a:t> for the new </a:t>
            </a:r>
            <a:r>
              <a:rPr lang="en-US" sz="2400" dirty="0" err="1" smtClean="0"/>
              <a:t>GLAA</a:t>
            </a:r>
            <a:r>
              <a:rPr lang="en-US" sz="2400" dirty="0" smtClean="0"/>
              <a:t> and Director of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Market Enforcement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3017" y="3589234"/>
            <a:ext cx="6608064" cy="1932838"/>
          </a:xfrm>
        </p:spPr>
        <p:txBody>
          <a:bodyPr>
            <a:normAutofit fontScale="85000" lnSpcReduction="20000"/>
          </a:bodyPr>
          <a:lstStyle/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Access to Justice 2017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Institute of Employment Rights</a:t>
            </a:r>
          </a:p>
          <a:p>
            <a:endParaRPr lang="en-US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b="1" dirty="0" smtClean="0"/>
              <a:t>DIANA HOLLAND</a:t>
            </a:r>
          </a:p>
          <a:p>
            <a:r>
              <a:rPr lang="en-US" b="1" dirty="0" smtClean="0"/>
              <a:t>Unite Assistant General Secretary Transport – Equalities – Food &amp; Agriculture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7741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GLA to GLAA and Director Labour Market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b="1" dirty="0" err="1" smtClean="0"/>
              <a:t>Gangmasters</a:t>
            </a:r>
            <a:r>
              <a:rPr lang="en-US" b="1" dirty="0" smtClean="0"/>
              <a:t> and Labour Abuse Authority GLAA’s additional </a:t>
            </a:r>
            <a:r>
              <a:rPr lang="en-US" b="1" dirty="0"/>
              <a:t>powers</a:t>
            </a:r>
            <a:r>
              <a:rPr lang="en-US" dirty="0"/>
              <a:t> under the Police and Criminal Evidence Act 1984 (PACE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 startAt="2"/>
            </a:pPr>
            <a:endParaRPr lang="en-US" sz="800" dirty="0"/>
          </a:p>
          <a:p>
            <a:pPr lvl="1"/>
            <a:r>
              <a:rPr lang="en-US" b="1" dirty="0" smtClean="0"/>
              <a:t>Investigation of </a:t>
            </a:r>
            <a:r>
              <a:rPr lang="en-US" b="1" dirty="0"/>
              <a:t>abuse allegations across the entire UK labour market </a:t>
            </a:r>
            <a:r>
              <a:rPr lang="en-US" dirty="0"/>
              <a:t>and labour abuse in all aspects of UK </a:t>
            </a:r>
            <a:r>
              <a:rPr lang="en-US" dirty="0" smtClean="0"/>
              <a:t>business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Labour Abuse Prevention Officer – </a:t>
            </a:r>
            <a:r>
              <a:rPr lang="en-US" dirty="0"/>
              <a:t>specialist investigator role to carry out enquiries into labour market abuse </a:t>
            </a:r>
            <a:r>
              <a:rPr lang="en-US" dirty="0" smtClean="0"/>
              <a:t>offences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69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next?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GLAA has ‘stakeholder groups’ – first joint meeting due shortly</a:t>
            </a:r>
          </a:p>
          <a:p>
            <a:r>
              <a:rPr lang="en-US" b="1" dirty="0" smtClean="0"/>
              <a:t>Sectors in addition to agriculture identified by GLAA : construction, cleaning, hospitality, social care, warehousing, distribution and logistics</a:t>
            </a:r>
          </a:p>
          <a:p>
            <a:r>
              <a:rPr lang="en-US" b="1" dirty="0" smtClean="0"/>
              <a:t>Reality and Rhetoric</a:t>
            </a:r>
          </a:p>
          <a:p>
            <a:pPr lvl="1"/>
            <a:r>
              <a:rPr lang="en-US" b="1" dirty="0" smtClean="0"/>
              <a:t>Commitment to act – Resources to act</a:t>
            </a:r>
          </a:p>
          <a:p>
            <a:pPr lvl="1"/>
            <a:r>
              <a:rPr lang="en-US" b="1" dirty="0" smtClean="0"/>
              <a:t>Regulating labour market – No impact majority of labour market</a:t>
            </a:r>
          </a:p>
          <a:p>
            <a:pPr lvl="1"/>
            <a:r>
              <a:rPr lang="en-US" b="1" dirty="0" smtClean="0"/>
              <a:t>Prevention everywhere – Prosecution isolated severe cases</a:t>
            </a:r>
          </a:p>
          <a:p>
            <a:pPr lvl="1"/>
            <a:r>
              <a:rPr lang="en-US" b="1" dirty="0" smtClean="0"/>
              <a:t>Protection from abuse – Enforcing immigration law</a:t>
            </a:r>
          </a:p>
          <a:p>
            <a:pPr lvl="1"/>
            <a:r>
              <a:rPr lang="en-US" b="1" dirty="0" smtClean="0"/>
              <a:t>Engagement and Support – Fear and lack of trust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5021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Sufficient resources allocated to GLAA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Licensing protected and introduced for new sectors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Trade unions </a:t>
            </a:r>
            <a:r>
              <a:rPr lang="en-US" b="1" dirty="0" err="1" smtClean="0"/>
              <a:t>recognised</a:t>
            </a:r>
            <a:r>
              <a:rPr lang="en-US" b="1" dirty="0" smtClean="0"/>
              <a:t> and included, rights for reps enforced and strengthened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Strong models of prevention built on not undermined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Cuts to HSE, EHRC, ACAS, TU education and specialist support organisations reversed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4432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6. Action on climate of fear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Now is the time for 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899848"/>
            <a:ext cx="8042276" cy="43434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UNITY </a:t>
            </a:r>
            <a:r>
              <a:rPr lang="en-US" sz="4000" dirty="0" smtClean="0"/>
              <a:t>not division</a:t>
            </a:r>
          </a:p>
          <a:p>
            <a:r>
              <a:rPr lang="en-US" sz="4000" b="1" dirty="0" smtClean="0"/>
              <a:t>EQUALITY</a:t>
            </a:r>
            <a:r>
              <a:rPr lang="en-US" sz="4000" dirty="0" smtClean="0"/>
              <a:t> not discrimination</a:t>
            </a:r>
            <a:endParaRPr lang="en-US" sz="4000" b="1" dirty="0" smtClean="0"/>
          </a:p>
          <a:p>
            <a:r>
              <a:rPr lang="en-US" sz="4000" b="1" dirty="0" smtClean="0"/>
              <a:t>TRADE UNION RIGHTS </a:t>
            </a:r>
            <a:r>
              <a:rPr lang="en-US" sz="4000" dirty="0" smtClean="0"/>
              <a:t>not exploitation</a:t>
            </a:r>
            <a:endParaRPr lang="en-US" sz="4000" b="1" dirty="0" smtClean="0"/>
          </a:p>
          <a:p>
            <a:r>
              <a:rPr lang="en-US" sz="4000" b="1" dirty="0" smtClean="0"/>
              <a:t>SOLIDARITY </a:t>
            </a:r>
            <a:r>
              <a:rPr lang="en-US" sz="4000" dirty="0" smtClean="0"/>
              <a:t>not hatred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19531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PREVENTION OF </a:t>
            </a:r>
            <a:r>
              <a:rPr lang="en-US" b="1" dirty="0" err="1" smtClean="0"/>
              <a:t>LABOUR</a:t>
            </a:r>
            <a:r>
              <a:rPr lang="en-US" b="1" dirty="0" smtClean="0"/>
              <a:t> MARKET ABUSE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Free and independent trade unions</a:t>
            </a:r>
          </a:p>
          <a:p>
            <a:r>
              <a:rPr lang="en-US" b="1" dirty="0" smtClean="0"/>
              <a:t>Support for collective bargaining and sector bargaining – trade union seats at the table</a:t>
            </a:r>
          </a:p>
          <a:p>
            <a:r>
              <a:rPr lang="en-US" b="1" dirty="0" smtClean="0"/>
              <a:t>Support and protection for active measures which prevent abuse, with sufficient resources</a:t>
            </a:r>
          </a:p>
          <a:p>
            <a:r>
              <a:rPr lang="en-US" b="1" dirty="0" smtClean="0"/>
              <a:t>Effective monitoring to turn words into deeds</a:t>
            </a:r>
          </a:p>
          <a:p>
            <a:r>
              <a:rPr lang="en-US" b="1" dirty="0" smtClean="0"/>
              <a:t>An </a:t>
            </a:r>
            <a:r>
              <a:rPr lang="en-US" b="1" dirty="0"/>
              <a:t>end to the “Race to the Bottom</a:t>
            </a:r>
            <a:r>
              <a:rPr lang="en-US" b="1" dirty="0" smtClean="0"/>
              <a:t>” driving our world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16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Words alone are not enough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Extension of GLA to other sectors of the economy, Modern Slavery Act and Anti-Slavery Commissioner, Director of Labour Market Enforcement all welcome </a:t>
            </a:r>
          </a:p>
          <a:p>
            <a:pPr marL="0" indent="0">
              <a:buNone/>
            </a:pPr>
            <a:r>
              <a:rPr lang="en-GB" b="1" dirty="0" smtClean="0"/>
              <a:t>BUT </a:t>
            </a:r>
          </a:p>
          <a:p>
            <a:r>
              <a:rPr lang="en-GB" b="1" dirty="0"/>
              <a:t>A</a:t>
            </a:r>
            <a:r>
              <a:rPr lang="en-GB" b="1" dirty="0" smtClean="0"/>
              <a:t>usterity and cuts to prevention and support for victims, insufficient resources, climate of fear and insecurity – </a:t>
            </a:r>
            <a:r>
              <a:rPr lang="en-GB" b="1" dirty="0" err="1" smtClean="0"/>
              <a:t>Brexit</a:t>
            </a:r>
            <a:r>
              <a:rPr lang="en-GB" b="1" dirty="0" smtClean="0"/>
              <a:t>, Immigration Act</a:t>
            </a:r>
          </a:p>
          <a:p>
            <a:r>
              <a:rPr lang="en-GB" b="1" dirty="0"/>
              <a:t>Exploitation costs billions in unpaid wages and illegal recruitment fees across the world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17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Not just about prosecution of minority extreme abuse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831099"/>
            <a:ext cx="8042276" cy="43434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“There is a danger of isolating the worst forms of labour exploitation and drawing global attention only to this relatively uncontroversial extreme.”	</a:t>
            </a:r>
            <a:r>
              <a:rPr lang="en-US" sz="3200" dirty="0" smtClean="0"/>
              <a:t>ILO</a:t>
            </a:r>
          </a:p>
          <a:p>
            <a:pPr>
              <a:spcBef>
                <a:spcPts val="3200"/>
              </a:spcBef>
            </a:pPr>
            <a:r>
              <a:rPr lang="en-US" sz="3200" b="1" dirty="0" smtClean="0"/>
              <a:t>‘Exploitation continuum’ approach needed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7502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PREVENTION SHOULD BE FIRST NOT LAST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 smtClean="0"/>
              <a:t>GLA</a:t>
            </a:r>
            <a:r>
              <a:rPr lang="en-US" b="1" dirty="0" smtClean="0"/>
              <a:t> </a:t>
            </a:r>
            <a:r>
              <a:rPr lang="en-US" b="1" dirty="0" err="1" smtClean="0"/>
              <a:t>Gangmasters</a:t>
            </a:r>
            <a:r>
              <a:rPr lang="en-US" b="1" dirty="0" smtClean="0"/>
              <a:t> Licensing Authority </a:t>
            </a:r>
            <a:r>
              <a:rPr lang="en-US" dirty="0" smtClean="0"/>
              <a:t>grew from the horrifying deaths of </a:t>
            </a:r>
            <a:r>
              <a:rPr lang="en-US" dirty="0" err="1" smtClean="0"/>
              <a:t>cocklepickers</a:t>
            </a:r>
            <a:r>
              <a:rPr lang="en-US" dirty="0" smtClean="0"/>
              <a:t> in </a:t>
            </a:r>
            <a:r>
              <a:rPr lang="en-US" dirty="0" err="1" smtClean="0"/>
              <a:t>Morecambe</a:t>
            </a:r>
            <a:r>
              <a:rPr lang="en-US" dirty="0" smtClean="0"/>
              <a:t> Bay and 50 years of campaigning by Agricultural Workers Union (part of TGWU, now Unite)</a:t>
            </a:r>
          </a:p>
          <a:p>
            <a:r>
              <a:rPr lang="en-US" b="1" dirty="0" smtClean="0"/>
              <a:t>Overseas Domestic Workers Visa </a:t>
            </a:r>
            <a:r>
              <a:rPr lang="en-US" dirty="0" smtClean="0"/>
              <a:t>grew from migrant domestic workers telling their horrifying stories and 15-20 years campaigning by </a:t>
            </a:r>
            <a:r>
              <a:rPr lang="en-US" dirty="0" err="1" smtClean="0"/>
              <a:t>Kalayaan</a:t>
            </a:r>
            <a:r>
              <a:rPr lang="en-US" dirty="0" smtClean="0"/>
              <a:t>, Waling-Waling, T&amp;G (now Unite) and many others</a:t>
            </a:r>
          </a:p>
          <a:p>
            <a:r>
              <a:rPr lang="en-US" b="1" dirty="0" smtClean="0"/>
              <a:t>Modern Slavery Act global supply chains clause </a:t>
            </a:r>
            <a:r>
              <a:rPr lang="en-US" dirty="0" smtClean="0"/>
              <a:t>came from decades of exploitation and condemnation and a big campaigning </a:t>
            </a:r>
            <a:r>
              <a:rPr lang="en-US" dirty="0" err="1" smtClean="0"/>
              <a:t>allliance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48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PREVENTION IS BEING UNDERMINED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 smtClean="0"/>
              <a:t>Gangmasters</a:t>
            </a:r>
            <a:r>
              <a:rPr lang="en-US" b="1" dirty="0" smtClean="0"/>
              <a:t> Licensing Authority </a:t>
            </a:r>
            <a:r>
              <a:rPr lang="en-US" dirty="0" smtClean="0"/>
              <a:t>system of licensing – now scope extended to other sectors </a:t>
            </a:r>
            <a:r>
              <a:rPr lang="en-US" dirty="0"/>
              <a:t>– </a:t>
            </a:r>
            <a:r>
              <a:rPr lang="en-US" dirty="0" smtClean="0"/>
              <a:t>but  </a:t>
            </a:r>
            <a:r>
              <a:rPr lang="en-US" dirty="0"/>
              <a:t>licensing to prevent </a:t>
            </a:r>
            <a:r>
              <a:rPr lang="en-US" dirty="0" smtClean="0"/>
              <a:t>it not extended</a:t>
            </a:r>
          </a:p>
          <a:p>
            <a:r>
              <a:rPr lang="en-US" b="1" dirty="0" smtClean="0"/>
              <a:t>Overseas Domestic Workers Visa </a:t>
            </a:r>
            <a:r>
              <a:rPr lang="en-US" dirty="0" smtClean="0"/>
              <a:t>preventing modern day slavery, protecting workers most vulnerable to exploitation replaced with tied visa and time limits removes prevention, reinstates ‘bonded’ relationship</a:t>
            </a:r>
          </a:p>
          <a:p>
            <a:r>
              <a:rPr lang="en-US" b="1" dirty="0" smtClean="0"/>
              <a:t>Modern Slavery Act global supply chains clause </a:t>
            </a:r>
            <a:r>
              <a:rPr lang="en-US" dirty="0" smtClean="0"/>
              <a:t>report needs to be on action taken – potential prevention but no requirement to act and no sanctions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93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GANGMASTERS LICENSING </a:t>
            </a:r>
            <a:r>
              <a:rPr lang="en-US" b="1" dirty="0" smtClean="0"/>
              <a:t>AUTHORITY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Recognised</a:t>
            </a:r>
            <a:r>
              <a:rPr lang="en-US" dirty="0" smtClean="0"/>
              <a:t> good practice throughout the world</a:t>
            </a:r>
          </a:p>
          <a:p>
            <a:pPr marL="0" indent="0">
              <a:buNone/>
            </a:pPr>
            <a:endParaRPr lang="en-US" sz="800" dirty="0" smtClean="0"/>
          </a:p>
          <a:p>
            <a:pPr lvl="1"/>
            <a:r>
              <a:rPr lang="en-US" b="1" dirty="0" smtClean="0"/>
              <a:t>Tri-partite </a:t>
            </a:r>
            <a:r>
              <a:rPr lang="en-US" dirty="0" smtClean="0"/>
              <a:t>: employers/labour providers/retailers, trade unions, government – all actively involved</a:t>
            </a:r>
          </a:p>
          <a:p>
            <a:pPr lvl="1"/>
            <a:r>
              <a:rPr lang="en-US" b="1" dirty="0" smtClean="0"/>
              <a:t>Preventative</a:t>
            </a:r>
            <a:r>
              <a:rPr lang="en-US" dirty="0" smtClean="0"/>
              <a:t> : licensing system in agriculture/seafood – without license you don</a:t>
            </a:r>
            <a:r>
              <a:rPr lang="fr-FR" dirty="0" smtClean="0"/>
              <a:t>’</a:t>
            </a:r>
            <a:r>
              <a:rPr lang="en-US" dirty="0" smtClean="0"/>
              <a:t>t operate</a:t>
            </a:r>
          </a:p>
          <a:p>
            <a:pPr lvl="1"/>
            <a:r>
              <a:rPr lang="en-US" b="1" dirty="0" smtClean="0"/>
              <a:t>Protects </a:t>
            </a:r>
            <a:r>
              <a:rPr lang="en-US" dirty="0" smtClean="0"/>
              <a:t>: most vulnerable workers, standards for all</a:t>
            </a:r>
          </a:p>
          <a:p>
            <a:pPr lvl="1"/>
            <a:r>
              <a:rPr lang="en-US" b="1" dirty="0" smtClean="0"/>
              <a:t>Prosecutes </a:t>
            </a:r>
            <a:r>
              <a:rPr lang="en-US" dirty="0" smtClean="0"/>
              <a:t>: in conjunction with others, collaboration with police, in Europe and internationally</a:t>
            </a:r>
          </a:p>
          <a:p>
            <a:pPr lvl="1"/>
            <a:r>
              <a:rPr lang="en-US" b="1" dirty="0" smtClean="0"/>
              <a:t>GLA ‘regulates’ £100 billion sector with a budget of 0.004% of that figure </a:t>
            </a:r>
            <a:r>
              <a:rPr lang="en-US" sz="1000" dirty="0" err="1" smtClean="0"/>
              <a:t>Maroukis</a:t>
            </a:r>
            <a:r>
              <a:rPr lang="en-US" sz="1000" dirty="0" smtClean="0"/>
              <a:t> 2016</a:t>
            </a:r>
            <a:endParaRPr lang="en-US" b="1" dirty="0" smtClean="0"/>
          </a:p>
          <a:p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212177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But 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Constitution changed – </a:t>
            </a:r>
            <a:r>
              <a:rPr lang="en-US" b="1" dirty="0"/>
              <a:t>GLA </a:t>
            </a:r>
            <a:r>
              <a:rPr lang="en-US" b="1" dirty="0" smtClean="0"/>
              <a:t>Board no longer tri-partite. Individuals appointed, no nominating ‘stakeholder’ bodies, no trade union representatives</a:t>
            </a:r>
          </a:p>
          <a:p>
            <a:r>
              <a:rPr lang="en-US" b="1" dirty="0" smtClean="0"/>
              <a:t>Move from DEFRA to Home Office – prosecution/protection/prevention</a:t>
            </a:r>
          </a:p>
          <a:p>
            <a:r>
              <a:rPr lang="en-US" b="1" dirty="0" smtClean="0"/>
              <a:t>Fear</a:t>
            </a:r>
          </a:p>
          <a:p>
            <a:r>
              <a:rPr lang="en-US" b="1" dirty="0" smtClean="0"/>
              <a:t>Extended remit to other sectors very welcome BUT without resources and without extended licensing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95615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GLA to GLAA and Director Labour Market Enforcement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1689101"/>
            <a:ext cx="8042276" cy="4343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Two Changes brought in under the Immigration Act 2016</a:t>
            </a:r>
            <a:r>
              <a:rPr lang="en-US" dirty="0"/>
              <a:t> </a:t>
            </a:r>
            <a:endParaRPr lang="en-US" sz="13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Director of Labour Market Enforcement </a:t>
            </a:r>
            <a:r>
              <a:rPr lang="en-US" dirty="0" smtClean="0"/>
              <a:t>– “strategic </a:t>
            </a:r>
            <a:r>
              <a:rPr lang="en-US" dirty="0"/>
              <a:t>direction </a:t>
            </a:r>
            <a:r>
              <a:rPr lang="en-US" dirty="0" smtClean="0"/>
              <a:t>for </a:t>
            </a:r>
            <a:r>
              <a:rPr lang="en-US" dirty="0"/>
              <a:t>those organisations ‘policing’ and regulating the UK labour </a:t>
            </a:r>
            <a:r>
              <a:rPr lang="en-US" dirty="0" smtClean="0"/>
              <a:t>market”:</a:t>
            </a:r>
            <a:r>
              <a:rPr lang="en-US" dirty="0"/>
              <a:t> </a:t>
            </a:r>
            <a:r>
              <a:rPr lang="en-US" b="1" dirty="0" smtClean="0"/>
              <a:t>GLAA, National Minimum Wage Unit, Employment Agency Standards Inspectorate </a:t>
            </a:r>
            <a:r>
              <a:rPr lang="en-US" sz="2200" dirty="0" smtClean="0"/>
              <a:t>(‘within the envelope of available funding’)</a:t>
            </a:r>
            <a:endParaRPr lang="en-US" sz="2200" b="1" dirty="0" smtClean="0"/>
          </a:p>
          <a:p>
            <a:pPr lvl="1"/>
            <a:r>
              <a:rPr lang="en-US" u="sng" dirty="0" smtClean="0"/>
              <a:t>non</a:t>
            </a:r>
            <a:r>
              <a:rPr lang="en-US" u="sng" dirty="0"/>
              <a:t>-compliance in the UK </a:t>
            </a:r>
            <a:r>
              <a:rPr lang="en-US" dirty="0"/>
              <a:t>– </a:t>
            </a:r>
            <a:r>
              <a:rPr lang="en-US" dirty="0" smtClean="0"/>
              <a:t>labour </a:t>
            </a:r>
            <a:r>
              <a:rPr lang="en-US" dirty="0"/>
              <a:t>market </a:t>
            </a:r>
            <a:r>
              <a:rPr lang="en-US" dirty="0" smtClean="0"/>
              <a:t>offences, breaches </a:t>
            </a:r>
            <a:r>
              <a:rPr lang="en-US" dirty="0"/>
              <a:t>of licensing conditions, court orders and </a:t>
            </a:r>
            <a:r>
              <a:rPr lang="en-US" dirty="0" smtClean="0"/>
              <a:t>regulations, non</a:t>
            </a:r>
            <a:r>
              <a:rPr lang="en-US" dirty="0"/>
              <a:t>-payment of financial </a:t>
            </a:r>
            <a:r>
              <a:rPr lang="en-US" dirty="0" smtClean="0"/>
              <a:t>penalties</a:t>
            </a:r>
          </a:p>
          <a:p>
            <a:pPr lvl="1"/>
            <a:r>
              <a:rPr lang="en-US" u="sng" dirty="0" smtClean="0"/>
              <a:t>new </a:t>
            </a:r>
            <a:r>
              <a:rPr lang="en-US" u="sng" dirty="0"/>
              <a:t>Information Hub </a:t>
            </a:r>
            <a:r>
              <a:rPr lang="en-US" dirty="0"/>
              <a:t>to provide a strategic assessment of the shape of labour exploitation and key </a:t>
            </a:r>
            <a:r>
              <a:rPr lang="en-US" dirty="0" smtClean="0"/>
              <a:t>risks</a:t>
            </a:r>
            <a:endParaRPr lang="en-US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11532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255</TotalTime>
  <Words>674</Words>
  <Application>Microsoft Macintosh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Breeze</vt:lpstr>
      <vt:lpstr>Prevention of Labour Market Abuse Learning from the GLA for the new GLAA and Director of Labour Market Enforcement</vt:lpstr>
      <vt:lpstr>PREVENTION OF LABOUR MARKET ABUSE</vt:lpstr>
      <vt:lpstr>Words alone are not enough</vt:lpstr>
      <vt:lpstr>Not just about prosecution of minority extreme abuse</vt:lpstr>
      <vt:lpstr>PREVENTION SHOULD BE FIRST NOT LAST</vt:lpstr>
      <vt:lpstr>PREVENTION IS BEING UNDERMINED</vt:lpstr>
      <vt:lpstr>GANGMASTERS LICENSING AUTHORITY</vt:lpstr>
      <vt:lpstr>But …</vt:lpstr>
      <vt:lpstr>GLA to GLAA and Director Labour Market Enforcement</vt:lpstr>
      <vt:lpstr>GLA to GLAA and Director Labour Market Enforcement</vt:lpstr>
      <vt:lpstr>What next?</vt:lpstr>
      <vt:lpstr>MOVING FORWARD …</vt:lpstr>
      <vt:lpstr> 6. Action on climate of fear Now is the time for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Labour Exploitation and Modern Slavery</dc:title>
  <dc:creator>Joe Irvin</dc:creator>
  <cp:lastModifiedBy>Joe Irvin</cp:lastModifiedBy>
  <cp:revision>29</cp:revision>
  <cp:lastPrinted>2017-02-07T19:57:42Z</cp:lastPrinted>
  <dcterms:created xsi:type="dcterms:W3CDTF">2016-06-30T09:41:48Z</dcterms:created>
  <dcterms:modified xsi:type="dcterms:W3CDTF">2017-02-08T08:41:02Z</dcterms:modified>
</cp:coreProperties>
</file>